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D018BC-FF1A-4672-9704-FA43D2828AB1}" type="datetimeFigureOut">
              <a:rPr lang="es-ES_tradnl" smtClean="0"/>
              <a:t>30/04/2020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0A27AF-BC35-46F7-848A-43768679F156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goghmuseum.nl/es/planifica-tu-visit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es-ES_tradnl" b="1" dirty="0" smtClean="0">
                <a:solidFill>
                  <a:srgbClr val="00B0F0"/>
                </a:solidFill>
                <a:latin typeface="Comic Sans MS" pitchFamily="66" charset="0"/>
              </a:rPr>
              <a:t>VINCENT VAN GOGH</a:t>
            </a:r>
            <a:endParaRPr lang="es-ES_tradnl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Descubriendo a van gogh"/>
          <p:cNvPicPr>
            <a:picLocks noChangeAspect="1" noChangeArrowheads="1"/>
          </p:cNvPicPr>
          <p:nvPr/>
        </p:nvPicPr>
        <p:blipFill>
          <a:blip r:embed="rId2" cstate="print"/>
          <a:srcRect l="55692" r="2835"/>
          <a:stretch>
            <a:fillRect/>
          </a:stretch>
        </p:blipFill>
        <p:spPr bwMode="auto">
          <a:xfrm>
            <a:off x="3347864" y="2132856"/>
            <a:ext cx="252028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694512" cy="1162050"/>
          </a:xfrm>
        </p:spPr>
        <p:txBody>
          <a:bodyPr/>
          <a:lstStyle/>
          <a:p>
            <a:pPr algn="ctr"/>
            <a:r>
              <a:rPr lang="es-ES_tradnl" sz="4000" b="1" dirty="0" smtClean="0">
                <a:solidFill>
                  <a:srgbClr val="00B0F0"/>
                </a:solidFill>
                <a:latin typeface="Comic Sans MS" pitchFamily="66" charset="0"/>
              </a:rPr>
              <a:t>COMENZANDO A PINTAR</a:t>
            </a:r>
            <a:br>
              <a:rPr lang="es-ES_tradnl" sz="4000" b="1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es-ES_tradnl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475656" y="2348880"/>
            <a:ext cx="1881336" cy="1163216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14338" name="Picture 2" descr="https://lh3.googleusercontent.com/6epKx8ikgMu6PosIyxJ2lmKOBo4Dc5mIlRxR9mkkzrCK9MgUIDXpYEgEEVazlhgDqDDJaxL1ufIIEw1Osg69PGpM68YQ72pODe8W8CKUt8DUJ8GK8F7cIdnfLHqvzf7IYG-SZw7Sk-AjYMvj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686497" cy="3508528"/>
          </a:xfrm>
          <a:prstGeom prst="rect">
            <a:avLst/>
          </a:prstGeom>
          <a:noFill/>
        </p:spPr>
      </p:pic>
      <p:pic>
        <p:nvPicPr>
          <p:cNvPr id="14340" name="Picture 4" descr="Acuarela EC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120345" cy="288032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355976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S_tradnl" b="1" dirty="0" smtClean="0">
                <a:solidFill>
                  <a:srgbClr val="FF0000"/>
                </a:solidFill>
                <a:latin typeface="Comic Sans MS" pitchFamily="66" charset="0"/>
              </a:rPr>
              <a:t>AL PRINCIPIO PINTABA </a:t>
            </a:r>
            <a:r>
              <a:rPr lang="es-ES_tradnl" b="1" dirty="0">
                <a:solidFill>
                  <a:srgbClr val="FF0000"/>
                </a:solidFill>
                <a:latin typeface="Comic Sans MS" pitchFamily="66" charset="0"/>
              </a:rPr>
              <a:t>CON ACUARELA, UN TIPO DE PINTURA QUE SE MEZCLA CON AGUA.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solidFill>
                  <a:srgbClr val="00B0F0"/>
                </a:solidFill>
              </a:rPr>
              <a:t>BODEGÓN CON 6 NARANJAS</a:t>
            </a:r>
            <a:endParaRPr lang="es-ES_tradnl" b="1" dirty="0">
              <a:solidFill>
                <a:srgbClr val="00B0F0"/>
              </a:solidFill>
            </a:endParaRPr>
          </a:p>
        </p:txBody>
      </p:sp>
      <p:pic>
        <p:nvPicPr>
          <p:cNvPr id="27650" name="Picture 2" descr="Bodegón con seis naranjas de Van Gogh | Artefamoso | Copias d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2922290" cy="292229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67544" y="501317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_tradnl" b="1" dirty="0" smtClean="0">
                <a:solidFill>
                  <a:srgbClr val="00B0F0"/>
                </a:solidFill>
                <a:latin typeface="Comic Sans MS" pitchFamily="66" charset="0"/>
              </a:rPr>
              <a:t>PINTÓ </a:t>
            </a:r>
            <a:r>
              <a:rPr lang="es-ES_tradnl" b="1" dirty="0">
                <a:solidFill>
                  <a:srgbClr val="00B0F0"/>
                </a:solidFill>
                <a:latin typeface="Comic Sans MS" pitchFamily="66" charset="0"/>
              </a:rPr>
              <a:t>MUCHOS BODEGONES, PINTURAS QUE REPRESENTAN OBJETOS SIN VIDA CON FRUTAS, FLORES, PLANTAS, LIBROS U OTROS OBJETOS.</a:t>
            </a:r>
          </a:p>
        </p:txBody>
      </p:sp>
      <p:sp>
        <p:nvSpPr>
          <p:cNvPr id="27652" name="AutoShape 4" descr="https://i.ebayimg.com/images/g/Ze8AAOSw0ENdF27G/s-l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90872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_tradnl" b="1" dirty="0" smtClean="0">
                <a:solidFill>
                  <a:srgbClr val="00B050"/>
                </a:solidFill>
                <a:latin typeface="Comic Sans MS" pitchFamily="66" charset="0"/>
              </a:rPr>
              <a:t>SUS </a:t>
            </a:r>
            <a:r>
              <a:rPr lang="es-ES_tradnl" b="1" dirty="0">
                <a:solidFill>
                  <a:srgbClr val="00B050"/>
                </a:solidFill>
                <a:latin typeface="Comic Sans MS" pitchFamily="66" charset="0"/>
              </a:rPr>
              <a:t>CUADROS ERAN MUY REALISTAS Y UTILIZABA COLORES OSCUROS</a:t>
            </a:r>
            <a:r>
              <a:rPr lang="es-ES_tradnl" dirty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s-ES_tradnl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just" fontAlgn="base"/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>PINTÓ </a:t>
            </a:r>
            <a:r>
              <a:rPr lang="es-ES_tradnl" dirty="0">
                <a:solidFill>
                  <a:srgbClr val="00B050"/>
                </a:solidFill>
                <a:latin typeface="Comic Sans MS" pitchFamily="66" charset="0"/>
              </a:rPr>
              <a:t>SOBRE TODO RETRATOS Y PERSONAS TRABAJANDO. </a:t>
            </a:r>
          </a:p>
          <a:p>
            <a:pPr algn="just"/>
            <a: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s-ES_tradnl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s-ES_tradnl" b="1" dirty="0">
                <a:solidFill>
                  <a:srgbClr val="00B050"/>
                </a:solidFill>
                <a:latin typeface="Comic Sans MS" pitchFamily="66" charset="0"/>
              </a:rPr>
              <a:t>LOS COLORES OSCUROS HABLAN DE LA POBREZA DE LOS PERSONAJES.</a:t>
            </a:r>
            <a:endParaRPr lang="es-ES_tradnl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s://lh4.googleusercontent.com/p1fF3sVMrJAnno5QpuFDeM8j7_JWr5NlJ27-gYYjpuIkmYVMaP1-LTReHKMbJKGblnDn252AR1NXoDc3O_vVg1kA5UKoy84QzL9MsWiCieA3nmCFR6GKilSzvnhW1Xeg9ExXKjVnzzDy8v9z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5184576" cy="3740454"/>
          </a:xfrm>
          <a:prstGeom prst="rect">
            <a:avLst/>
          </a:prstGeom>
          <a:noFill/>
        </p:spPr>
      </p:pic>
      <p:pic>
        <p:nvPicPr>
          <p:cNvPr id="28676" name="Picture 4" descr="https://2.bp.blogspot.com/-bagezePYDgk/UXw0o27lUjI/AAAAAAAAG6U/0DiEo8xZr5M/s320/miners-in-the-snow+-w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04800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3.googleusercontent.com/wSagDHfYg4_TBShDryqLAAOw0Ns-u8_HRDdC9AIf2_QFtvc3QggOzSTsG3OY60JQ7_-h6kPonUX0HF7lvRnjrbcdGXOb_QloUduBCRGiLkWWEgxO-UbDWHmnWON09eiOC7a3YGXEeu4fKYd8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5807141" cy="388793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83568" y="98072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dirty="0">
                <a:solidFill>
                  <a:srgbClr val="FFC000"/>
                </a:solidFill>
                <a:latin typeface="Comic Sans MS" pitchFamily="66" charset="0"/>
              </a:rPr>
              <a:t>CUANDO </a:t>
            </a:r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VIAJÓ </a:t>
            </a:r>
            <a:r>
              <a:rPr lang="es-ES_tradnl" dirty="0">
                <a:solidFill>
                  <a:srgbClr val="FFC000"/>
                </a:solidFill>
                <a:latin typeface="Comic Sans MS" pitchFamily="66" charset="0"/>
              </a:rPr>
              <a:t>A PARÍS EN 1886 PARA VIVIR CON </a:t>
            </a:r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SU </a:t>
            </a:r>
            <a:r>
              <a:rPr lang="es-ES_tradnl" dirty="0">
                <a:solidFill>
                  <a:srgbClr val="FFC000"/>
                </a:solidFill>
                <a:latin typeface="Comic Sans MS" pitchFamily="66" charset="0"/>
              </a:rPr>
              <a:t>HERMANO THEO, </a:t>
            </a:r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CONOCIÓ </a:t>
            </a:r>
            <a:r>
              <a:rPr lang="es-ES_tradnl" dirty="0">
                <a:solidFill>
                  <a:srgbClr val="FFC000"/>
                </a:solidFill>
                <a:latin typeface="Comic Sans MS" pitchFamily="66" charset="0"/>
              </a:rPr>
              <a:t>A PINTORES IMPORTANTES Y </a:t>
            </a:r>
            <a:r>
              <a:rPr lang="es-ES_tradnl" b="1" dirty="0" smtClean="0">
                <a:solidFill>
                  <a:srgbClr val="FFC000"/>
                </a:solidFill>
                <a:latin typeface="Comic Sans MS" pitchFamily="66" charset="0"/>
              </a:rPr>
              <a:t>APRENDIÓ </a:t>
            </a:r>
            <a:r>
              <a:rPr lang="es-ES_tradnl" b="1" dirty="0">
                <a:solidFill>
                  <a:srgbClr val="FFC000"/>
                </a:solidFill>
                <a:latin typeface="Comic Sans MS" pitchFamily="66" charset="0"/>
              </a:rPr>
              <a:t>NUEVAS TÉCNICAS DE PINTURAS LLENAS DE LUZ Y COLOR.</a:t>
            </a:r>
            <a:r>
              <a:rPr lang="es-ES_tradnl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A PARTIR DE AHÍ SIEMPRE USÓ EL COLOR</a:t>
            </a:r>
            <a:r>
              <a:rPr lang="es-ES_tradnl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Y SUS CUADROS TENÍAN MÁS LUZ.</a:t>
            </a:r>
            <a:endParaRPr lang="es-ES_tradnl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19442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836712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EN ARLÉS…</a:t>
            </a:r>
            <a:endParaRPr lang="es-ES_tradn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34076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VIAJÓ </a:t>
            </a:r>
            <a:r>
              <a:rPr lang="es-ES_tradnl" b="1" dirty="0">
                <a:solidFill>
                  <a:srgbClr val="7030A0"/>
                </a:solidFill>
                <a:latin typeface="Comic Sans MS" pitchFamily="66" charset="0"/>
              </a:rPr>
              <a:t>AL PUEBLO DE ARLÉS, AL SUR DE FRANCIA, Y </a:t>
            </a:r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DESCUBRIÓ </a:t>
            </a:r>
            <a:r>
              <a:rPr lang="es-ES_tradnl" b="1" dirty="0">
                <a:solidFill>
                  <a:srgbClr val="7030A0"/>
                </a:solidFill>
                <a:latin typeface="Comic Sans MS" pitchFamily="66" charset="0"/>
              </a:rPr>
              <a:t>QUE ERA UN LUGAR LLENO DE LUZ RADIANTE Y COLORES </a:t>
            </a:r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VIVOS. QUEDÓ </a:t>
            </a:r>
            <a:r>
              <a:rPr lang="es-ES_tradnl" b="1" dirty="0">
                <a:solidFill>
                  <a:srgbClr val="7030A0"/>
                </a:solidFill>
                <a:latin typeface="Comic Sans MS" pitchFamily="66" charset="0"/>
              </a:rPr>
              <a:t>FASCINADO Y NO </a:t>
            </a:r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PARÓ </a:t>
            </a:r>
            <a:r>
              <a:rPr lang="es-ES_tradnl" b="1" dirty="0">
                <a:solidFill>
                  <a:srgbClr val="7030A0"/>
                </a:solidFill>
                <a:latin typeface="Comic Sans MS" pitchFamily="66" charset="0"/>
              </a:rPr>
              <a:t>DE </a:t>
            </a:r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PINTAR TODO LO QUE VEÍA.</a:t>
            </a:r>
            <a:endParaRPr lang="es-ES_tradnl" b="1" dirty="0">
              <a:solidFill>
                <a:srgbClr val="7030A0"/>
              </a:solidFill>
              <a:latin typeface="Comic Sans MS" pitchFamily="66" charset="0"/>
            </a:endParaRPr>
          </a:p>
          <a:p>
            <a:pPr fontAlgn="base"/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SU </a:t>
            </a:r>
            <a:r>
              <a:rPr lang="es-ES_tradnl" b="1" dirty="0">
                <a:solidFill>
                  <a:srgbClr val="7030A0"/>
                </a:solidFill>
                <a:latin typeface="Comic Sans MS" pitchFamily="66" charset="0"/>
              </a:rPr>
              <a:t>PALETA SE </a:t>
            </a:r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LLENÓ </a:t>
            </a:r>
            <a:r>
              <a:rPr lang="es-ES_tradnl" b="1" dirty="0">
                <a:solidFill>
                  <a:srgbClr val="7030A0"/>
                </a:solidFill>
                <a:latin typeface="Comic Sans MS" pitchFamily="66" charset="0"/>
              </a:rPr>
              <a:t>DE COLORES VIVOS, LLENOS DE </a:t>
            </a:r>
            <a:r>
              <a:rPr lang="es-ES_tradnl" b="1" dirty="0" smtClean="0">
                <a:solidFill>
                  <a:srgbClr val="7030A0"/>
                </a:solidFill>
                <a:latin typeface="Comic Sans MS" pitchFamily="66" charset="0"/>
              </a:rPr>
              <a:t>VIDA</a:t>
            </a:r>
            <a:r>
              <a:rPr lang="es-ES_tradnl" b="1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29736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69269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COMENZÓ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 PINTAR UNOS TRAZOS GRUESOS, LARGOS Y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ONDULADOS, QUE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POCO A POCO, SE CONVERTIRÍAN EN LO MÁS CARACTERÍSTICO DE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SU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PINTURA.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084168" y="2636912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PASEABA POR EL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CAMPO, 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 PINTABA ÁRBOLES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CAMPOS DE TRIGO… </a:t>
            </a:r>
          </a:p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31746" name="Picture 2" descr="https://lh5.googleusercontent.com/GohmaMR9q3J8kGt6uSWoillJ_K2rhvn9Oa9By4dXmD1ufVwzRAm9CuYAqWNgQvkLiHp5NzfQ-RuB2FEnKWZHmD8IQXFtGmj8XuW4Ca9dL84Svdotuap4qsUd0hCnFIcluReyrNL-cZskW0NL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5153819" cy="381106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940152" y="5805264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  <a:latin typeface="Comic Sans MS" pitchFamily="66" charset="0"/>
              </a:rPr>
              <a:t>EL SEMBRADOR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69269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UNOS MESES DESPUÉS, CON EL DINERO QUE </a:t>
            </a:r>
            <a:r>
              <a:rPr lang="es-ES_tradnl" b="1" dirty="0" smtClean="0">
                <a:solidFill>
                  <a:schemeClr val="accent3"/>
                </a:solidFill>
                <a:latin typeface="Comic Sans MS" pitchFamily="66" charset="0"/>
              </a:rPr>
              <a:t>LE </a:t>
            </a: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ENVÍA </a:t>
            </a:r>
            <a:r>
              <a:rPr lang="es-ES_tradnl" b="1" dirty="0" smtClean="0">
                <a:solidFill>
                  <a:schemeClr val="accent3"/>
                </a:solidFill>
                <a:latin typeface="Comic Sans MS" pitchFamily="66" charset="0"/>
              </a:rPr>
              <a:t>SU </a:t>
            </a: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HERMANO THEO, </a:t>
            </a:r>
            <a:r>
              <a:rPr lang="es-ES_tradnl" b="1" dirty="0" smtClean="0">
                <a:solidFill>
                  <a:schemeClr val="accent3"/>
                </a:solidFill>
                <a:latin typeface="Comic Sans MS" pitchFamily="66" charset="0"/>
              </a:rPr>
              <a:t>ALQUILÓ </a:t>
            </a: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LA CASA</a:t>
            </a:r>
            <a:b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</a:b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AMARILLA, LLAMADA ASÍ PORQUE SUS PAREDES ERAN DE ESE COLOR. Y </a:t>
            </a:r>
            <a:r>
              <a:rPr lang="es-ES_tradnl" b="1" dirty="0" smtClean="0">
                <a:solidFill>
                  <a:schemeClr val="accent3"/>
                </a:solidFill>
                <a:latin typeface="Comic Sans MS" pitchFamily="66" charset="0"/>
              </a:rPr>
              <a:t>LA USÓ COMO </a:t>
            </a: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ESTUDIO</a:t>
            </a:r>
            <a:b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</a:b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PARA ARTISTAS.</a:t>
            </a:r>
            <a:endParaRPr lang="es-ES_tradnl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32772" name="Picture 4" descr="La casa amarilla - Vincent Van Gogh - Historia Arte (HA!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5715000" cy="28575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11560" y="5301208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accent3"/>
                </a:solidFill>
                <a:latin typeface="Comic Sans MS" pitchFamily="66" charset="0"/>
              </a:rPr>
              <a:t>EN 1888</a:t>
            </a: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, VAN GOGH PINTÓ CON ÓLEO LA  CASA AMARILLA, QUE HOY SE ENCUENTRA EN EL </a:t>
            </a:r>
            <a:r>
              <a:rPr lang="es-ES_tradnl" b="1" u="sng" dirty="0">
                <a:solidFill>
                  <a:schemeClr val="accent3"/>
                </a:solidFill>
                <a:latin typeface="Comic Sans MS" pitchFamily="66" charset="0"/>
                <a:hlinkClick r:id="rId3"/>
              </a:rPr>
              <a:t>MUSEO VAN GOGH</a:t>
            </a: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>.</a:t>
            </a:r>
            <a:b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</a:br>
            <a: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  <a:t/>
            </a:r>
            <a:br>
              <a:rPr lang="es-ES_tradnl" b="1" dirty="0">
                <a:solidFill>
                  <a:schemeClr val="accent3"/>
                </a:solidFill>
                <a:latin typeface="Comic Sans MS" pitchFamily="66" charset="0"/>
              </a:rPr>
            </a:br>
            <a:endParaRPr lang="es-ES_tradnl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875" b="19875"/>
          <a:stretch>
            <a:fillRect/>
          </a:stretch>
        </p:blipFill>
        <p:spPr bwMode="auto">
          <a:xfrm rot="420000">
            <a:off x="3035623" y="944703"/>
            <a:ext cx="5651366" cy="54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520280" cy="448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 t="5512" b="5426"/>
          <a:stretch>
            <a:fillRect/>
          </a:stretch>
        </p:blipFill>
        <p:spPr bwMode="auto">
          <a:xfrm>
            <a:off x="323528" y="4653136"/>
            <a:ext cx="2987824" cy="202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195</Words>
  <Application>Microsoft Office PowerPoint</Application>
  <PresentationFormat>Presentación en pantalla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VINCENT VAN GOGH</vt:lpstr>
      <vt:lpstr>COMENZANDO A PINTAR </vt:lpstr>
      <vt:lpstr>BODEGÓN CON 6 NARANJAS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</dc:title>
  <dc:creator>WinuE</dc:creator>
  <cp:lastModifiedBy>WinuE</cp:lastModifiedBy>
  <cp:revision>5</cp:revision>
  <dcterms:created xsi:type="dcterms:W3CDTF">2020-04-30T18:23:49Z</dcterms:created>
  <dcterms:modified xsi:type="dcterms:W3CDTF">2020-04-30T19:11:08Z</dcterms:modified>
</cp:coreProperties>
</file>