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90" r:id="rId5"/>
    <p:sldId id="291" r:id="rId6"/>
    <p:sldId id="260" r:id="rId7"/>
    <p:sldId id="281" r:id="rId8"/>
    <p:sldId id="262" r:id="rId9"/>
    <p:sldId id="263" r:id="rId10"/>
    <p:sldId id="276" r:id="rId11"/>
    <p:sldId id="272" r:id="rId12"/>
    <p:sldId id="273" r:id="rId13"/>
    <p:sldId id="274" r:id="rId14"/>
    <p:sldId id="288" r:id="rId15"/>
    <p:sldId id="283" r:id="rId16"/>
    <p:sldId id="285" r:id="rId17"/>
    <p:sldId id="28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58A6"/>
    <a:srgbClr val="7C609E"/>
    <a:srgbClr val="AA47E1"/>
    <a:srgbClr val="D770E2"/>
    <a:srgbClr val="EC90E5"/>
    <a:srgbClr val="FCFAA2"/>
    <a:srgbClr val="FCFA94"/>
    <a:srgbClr val="F0A6EB"/>
    <a:srgbClr val="F1F165"/>
    <a:srgbClr val="F9DF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>
        <p:scale>
          <a:sx n="68" d="100"/>
          <a:sy n="68" d="100"/>
        </p:scale>
        <p:origin x="-120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43539-C6BF-4F57-8502-CD365076906F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AC36-335C-4DBD-9EE9-0E40C3A9B9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528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AC36-335C-4DBD-9EE9-0E40C3A9B99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8B7D-A182-4199-A86F-8EB2182CC6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0C95-4234-49E4-B69C-560ED01D8EFD}" type="datetimeFigureOut">
              <a:rPr lang="es-ES" smtClean="0"/>
              <a:pPr/>
              <a:t>22/01/2016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223C-8866-4B7F-BCEF-E443CE57F3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1.jpeg"/><Relationship Id="rId9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gif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3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Nube"/>
          <p:cNvSpPr/>
          <p:nvPr/>
        </p:nvSpPr>
        <p:spPr>
          <a:xfrm rot="21438705">
            <a:off x="3717758" y="3816337"/>
            <a:ext cx="2359512" cy="3539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Nube"/>
          <p:cNvSpPr/>
          <p:nvPr/>
        </p:nvSpPr>
        <p:spPr>
          <a:xfrm rot="21334414">
            <a:off x="3589235" y="309960"/>
            <a:ext cx="2500298" cy="5466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Nube"/>
          <p:cNvSpPr/>
          <p:nvPr/>
        </p:nvSpPr>
        <p:spPr>
          <a:xfrm rot="237283">
            <a:off x="7354742" y="2644338"/>
            <a:ext cx="1601660" cy="2925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Nube"/>
          <p:cNvSpPr/>
          <p:nvPr/>
        </p:nvSpPr>
        <p:spPr>
          <a:xfrm rot="21334414">
            <a:off x="514520" y="3062931"/>
            <a:ext cx="1638102" cy="43868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past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sp>
        <p:nvSpPr>
          <p:cNvPr id="6" name="5 Nube"/>
          <p:cNvSpPr/>
          <p:nvPr/>
        </p:nvSpPr>
        <p:spPr>
          <a:xfrm>
            <a:off x="7215206" y="-214338"/>
            <a:ext cx="1928794" cy="135729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2143140"/>
          </a:xfrm>
        </p:spPr>
        <p:txBody>
          <a:bodyPr>
            <a:noAutofit/>
          </a:bodyPr>
          <a:lstStyle/>
          <a:p>
            <a:r>
              <a:rPr lang="es-ES" sz="5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PENSEMOS ENTRE TODOS EN EL CAMBIO CLIMATICO</a:t>
            </a:r>
            <a:endParaRPr lang="es-ES" sz="5400" b="1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pic>
        <p:nvPicPr>
          <p:cNvPr id="1027" name="Picture 3" descr="LOGOTIPO ING AMBIE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amigos.gi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571876"/>
            <a:ext cx="7358114" cy="3032670"/>
          </a:xfrm>
          <a:prstGeom prst="actionButtonBlank">
            <a:avLst/>
          </a:prstGeom>
          <a:effectLst>
            <a:glow rad="101600">
              <a:srgbClr val="F2E42A">
                <a:alpha val="6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11 Nube"/>
          <p:cNvSpPr/>
          <p:nvPr/>
        </p:nvSpPr>
        <p:spPr>
          <a:xfrm rot="21334414">
            <a:off x="17312" y="3419344"/>
            <a:ext cx="1620744" cy="51124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22 Imagen" descr="sol-04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470" y="-285776"/>
            <a:ext cx="1771974" cy="2143140"/>
          </a:xfrm>
          <a:prstGeom prst="rect">
            <a:avLst/>
          </a:prstGeom>
        </p:spPr>
      </p:pic>
      <p:sp>
        <p:nvSpPr>
          <p:cNvPr id="24" name="2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9DFF7"/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50" charset="-128"/>
                <a:cs typeface="+mn-cs"/>
                <a:sym typeface="Wingdings" pitchFamily="2" charset="2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50" charset="-128"/>
                <a:cs typeface="+mn-cs"/>
              </a:rPr>
              <a:t>	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itchFamily="66" charset="0"/>
                <a:ea typeface="ＭＳ Ｐゴシック" pitchFamily="50" charset="-128"/>
                <a:cs typeface="+mn-cs"/>
              </a:rPr>
              <a:t>¿</a:t>
            </a:r>
            <a:r>
              <a:rPr kumimoji="1" lang="es-E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itchFamily="66" charset="0"/>
                <a:ea typeface="ＭＳ Ｐゴシック" pitchFamily="50" charset="-128"/>
                <a:cs typeface="+mn-cs"/>
              </a:rPr>
              <a:t>Que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itchFamily="66" charset="0"/>
                <a:ea typeface="ＭＳ Ｐゴシック" pitchFamily="50" charset="-128"/>
                <a:cs typeface="+mn-cs"/>
              </a:rPr>
              <a:t> actividades generan GEI?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179512" y="448816"/>
            <a:ext cx="792088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Marcador de contenido" descr="powerstat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06" y="1285860"/>
            <a:ext cx="2786083" cy="2000264"/>
          </a:xfrm>
          <a:ln w="1905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2" name="11 Imagen" descr="contaminacion_automovil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285860"/>
            <a:ext cx="2571768" cy="1928826"/>
          </a:xfrm>
          <a:prstGeom prst="rect">
            <a:avLst/>
          </a:prstGeom>
        </p:spPr>
      </p:pic>
      <p:pic>
        <p:nvPicPr>
          <p:cNvPr id="13" name="Picture 15" descr="comp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877"/>
            <a:ext cx="185738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lavarrop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0994" y="3857628"/>
            <a:ext cx="13716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coci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6855" y="4000504"/>
            <a:ext cx="12795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microonda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2390" y="5572140"/>
            <a:ext cx="1924056" cy="10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85720" y="3357562"/>
            <a:ext cx="2428892" cy="50006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INDUSTRIA</a:t>
            </a:r>
            <a:endParaRPr kumimoji="0" lang="es-ES" sz="24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8" name="17 Imagen" descr="avio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322" y="1214422"/>
            <a:ext cx="3214678" cy="1857388"/>
          </a:xfrm>
          <a:prstGeom prst="rect">
            <a:avLst/>
          </a:prstGeom>
        </p:spPr>
      </p:pic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571472" y="3929066"/>
          <a:ext cx="1763713" cy="2185987"/>
        </p:xfrm>
        <a:graphic>
          <a:graphicData uri="http://schemas.openxmlformats.org/presentationml/2006/ole">
            <p:oleObj spid="_x0000_s21507" name="CorelDRAW" r:id="rId10" imgW="2142360" imgH="2655360" progId="">
              <p:embed/>
            </p:oleObj>
          </a:graphicData>
        </a:graphic>
      </p:graphicFrame>
      <p:sp>
        <p:nvSpPr>
          <p:cNvPr id="20" name="AutoShape 7"/>
          <p:cNvSpPr>
            <a:spLocks noChangeArrowheads="1"/>
          </p:cNvSpPr>
          <p:nvPr/>
        </p:nvSpPr>
        <p:spPr bwMode="auto">
          <a:xfrm rot="21454319" flipH="1">
            <a:off x="2936688" y="4800679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/>
          </a:p>
        </p:txBody>
      </p:sp>
      <p:pic>
        <p:nvPicPr>
          <p:cNvPr id="21" name="Picture 26" descr="televisi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5072074"/>
            <a:ext cx="164307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42910" y="6072206"/>
            <a:ext cx="1857388" cy="50006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ENERGIA</a:t>
            </a:r>
            <a:endParaRPr kumimoji="0" lang="es-ES" sz="24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500430" y="3357562"/>
            <a:ext cx="1562112" cy="50006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AUTOS</a:t>
            </a:r>
            <a:endParaRPr kumimoji="0" lang="es-ES" sz="24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9" name="8 Marcador de contenido" descr="powers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285859"/>
            <a:ext cx="2786083" cy="2000264"/>
          </a:xfrm>
          <a:prstGeom prst="rect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24" name="23 Imagen" descr="contaminacion_automovil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285859"/>
            <a:ext cx="2571768" cy="1928826"/>
          </a:xfrm>
          <a:prstGeom prst="rect">
            <a:avLst/>
          </a:prstGeom>
        </p:spPr>
      </p:pic>
      <p:pic>
        <p:nvPicPr>
          <p:cNvPr id="25" name="Picture 15" descr="comp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876"/>
            <a:ext cx="185738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 descr="avio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322" y="1214421"/>
            <a:ext cx="321467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tx2">
                <a:lumMod val="20000"/>
                <a:lumOff val="80000"/>
              </a:schemeClr>
            </a:gs>
            <a:gs pos="79000">
              <a:srgbClr val="7B8D9D"/>
            </a:gs>
            <a:gs pos="23000">
              <a:srgbClr val="608EC4"/>
            </a:gs>
            <a:gs pos="7000">
              <a:schemeClr val="tx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9180512" cy="535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19525" cy="9286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3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EL </a:t>
            </a:r>
            <a:r>
              <a:rPr lang="es-ES" sz="360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“CALENTAMIENTO GLOBAL</a:t>
            </a:r>
            <a:r>
              <a:rPr lang="es-ES" sz="3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”</a:t>
            </a:r>
            <a:endParaRPr lang="es-ES" sz="3600" u="none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500563" y="1773237"/>
            <a:ext cx="3149600" cy="1093788"/>
          </a:xfrm>
          <a:prstGeom prst="cloudCallout">
            <a:avLst>
              <a:gd name="adj1" fmla="val -46773"/>
              <a:gd name="adj2" fmla="val 9412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en-US" altLang="ja-JP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HGP創英角ﾎﾟｯﾌﾟ体" pitchFamily="50" charset="-128"/>
              </a:rPr>
              <a:t>¿</a:t>
            </a:r>
            <a:r>
              <a:rPr kumimoji="1" lang="es-ES" altLang="ja-JP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HGP創英角ﾎﾟｯﾌﾟ体" pitchFamily="50" charset="-128"/>
              </a:rPr>
              <a:t>seguirá</a:t>
            </a:r>
            <a:r>
              <a:rPr kumimoji="1" lang="en-US" altLang="ja-JP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HGP創英角ﾎﾟｯﾌﾟ体" pitchFamily="50" charset="-128"/>
              </a:rPr>
              <a:t> aumentando?</a:t>
            </a:r>
            <a:endParaRPr kumimoji="1" lang="en-US" altLang="ja-JP" u="none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ea typeface="HGP創英角ﾎﾟｯﾌﾟ体" pitchFamily="50" charset="-128"/>
            </a:endParaRPr>
          </a:p>
        </p:txBody>
      </p:sp>
      <p:pic>
        <p:nvPicPr>
          <p:cNvPr id="7" name="Picture 10" descr="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3019425"/>
            <a:ext cx="1763712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142844" y="214290"/>
            <a:ext cx="857256" cy="5000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857232"/>
            <a:ext cx="9119525" cy="6333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28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CONCENTRACIÓN DE DIÓXIDO DE CARBONO</a:t>
            </a:r>
            <a:endParaRPr lang="es-ES" sz="2800" u="none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6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FF7">
            <a:alpha val="6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AUMENTO DE LA TEMPERATURA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142844" y="357166"/>
            <a:ext cx="714380" cy="500066"/>
          </a:xfrm>
          <a:prstGeom prst="rightArrow">
            <a:avLst/>
          </a:prstGeom>
          <a:solidFill>
            <a:srgbClr val="F0A6EB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628651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Marcador de contenido" descr="faq_preguntas_frecuente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0" y="4867275"/>
            <a:ext cx="2857500" cy="1990725"/>
          </a:xfrm>
        </p:spPr>
      </p:pic>
      <p:sp>
        <p:nvSpPr>
          <p:cNvPr id="12" name="11 Llamada de nube"/>
          <p:cNvSpPr/>
          <p:nvPr/>
        </p:nvSpPr>
        <p:spPr>
          <a:xfrm>
            <a:off x="6215074" y="1643050"/>
            <a:ext cx="3143272" cy="2071702"/>
          </a:xfrm>
          <a:prstGeom prst="cloudCallout">
            <a:avLst>
              <a:gd name="adj1" fmla="val 12043"/>
              <a:gd name="adj2" fmla="val 1079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omic Sans MS" pitchFamily="66" charset="0"/>
              </a:rPr>
              <a:t>¿Cuáles  son  las consecuencias?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16" name="15 Imagen" descr="articles-95235_recurso_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5860"/>
            <a:ext cx="1857388" cy="171451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8" name="17 Llamada de flecha hacia abajo"/>
          <p:cNvSpPr/>
          <p:nvPr/>
        </p:nvSpPr>
        <p:spPr>
          <a:xfrm>
            <a:off x="1928794" y="1357298"/>
            <a:ext cx="3429024" cy="192882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Comic Sans MS" pitchFamily="66" charset="0"/>
              </a:rPr>
              <a:t>Como aumento la temperatura !!!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  <a:alpha val="57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Marcador de contenido" descr="Isla-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357" y="1643050"/>
            <a:ext cx="2158023" cy="1785950"/>
          </a:xfrm>
          <a:ln>
            <a:noFill/>
          </a:ln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71414"/>
            <a:ext cx="9144000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EFECTOS Y CONSECUENCIAS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357158" y="285728"/>
            <a:ext cx="714380" cy="42862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55" descr="inund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87525"/>
            <a:ext cx="214314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sequ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28625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928926" y="6286520"/>
            <a:ext cx="1428760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AR" u="none" dirty="0">
                <a:latin typeface="Comic Sans MS" pitchFamily="66" charset="0"/>
              </a:rPr>
              <a:t>Sequías</a:t>
            </a:r>
            <a:endParaRPr lang="es-ES" u="none" dirty="0">
              <a:latin typeface="Comic Sans MS" pitchFamily="66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98420" y="6286520"/>
            <a:ext cx="1944688" cy="4333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u="none" dirty="0" smtClean="0">
                <a:latin typeface="Comic Sans MS" pitchFamily="66" charset="0"/>
              </a:rPr>
              <a:t>  Falta </a:t>
            </a:r>
            <a:r>
              <a:rPr lang="es-AR" u="none" dirty="0">
                <a:latin typeface="Comic Sans MS" pitchFamily="66" charset="0"/>
              </a:rPr>
              <a:t>de agua</a:t>
            </a:r>
            <a:endParaRPr lang="es-ES" u="none" dirty="0">
              <a:latin typeface="Comic Sans MS" pitchFamily="66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42844" y="3422655"/>
            <a:ext cx="4857784" cy="577849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AR" u="none" dirty="0">
                <a:latin typeface="Comic Sans MS" pitchFamily="66" charset="0"/>
              </a:rPr>
              <a:t>Aumento de lluvias y </a:t>
            </a:r>
            <a:r>
              <a:rPr lang="es-AR" u="none" dirty="0" smtClean="0">
                <a:latin typeface="Comic Sans MS" pitchFamily="66" charset="0"/>
              </a:rPr>
              <a:t>fenómenos extremos. </a:t>
            </a:r>
            <a:r>
              <a:rPr lang="es-AR" u="none" dirty="0" smtClean="0"/>
              <a:t> </a:t>
            </a:r>
            <a:endParaRPr lang="es-ES" u="none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6286512" y="3497266"/>
            <a:ext cx="1643074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800" u="none" dirty="0">
                <a:latin typeface="Comic Sans MS" pitchFamily="66" charset="0"/>
              </a:rPr>
              <a:t>Inundaciones</a:t>
            </a:r>
            <a:endParaRPr lang="es-ES" u="none" dirty="0">
              <a:latin typeface="Comic Sans MS" pitchFamily="66" charset="0"/>
            </a:endParaRPr>
          </a:p>
        </p:txBody>
      </p:sp>
      <p:pic>
        <p:nvPicPr>
          <p:cNvPr id="17" name="Picture 52" descr="canil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9"/>
            <a:ext cx="1643042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1weather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5" y="1643050"/>
            <a:ext cx="2100243" cy="1785950"/>
          </a:xfrm>
          <a:prstGeom prst="rect">
            <a:avLst/>
          </a:prstGeom>
        </p:spPr>
      </p:pic>
      <p:pic>
        <p:nvPicPr>
          <p:cNvPr id="20" name="19 Imagen" descr="Tornado-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1714488"/>
            <a:ext cx="1214446" cy="1714512"/>
          </a:xfrm>
          <a:prstGeom prst="rect">
            <a:avLst/>
          </a:prstGeom>
        </p:spPr>
      </p:pic>
      <p:sp>
        <p:nvSpPr>
          <p:cNvPr id="15" name="14 Cilindro"/>
          <p:cNvSpPr/>
          <p:nvPr/>
        </p:nvSpPr>
        <p:spPr>
          <a:xfrm>
            <a:off x="1071538" y="5429264"/>
            <a:ext cx="571504" cy="714380"/>
          </a:xfrm>
          <a:prstGeom prst="can">
            <a:avLst>
              <a:gd name="adj" fmla="val 443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ilindro"/>
          <p:cNvSpPr/>
          <p:nvPr/>
        </p:nvSpPr>
        <p:spPr>
          <a:xfrm>
            <a:off x="1071538" y="5857892"/>
            <a:ext cx="571504" cy="285752"/>
          </a:xfrm>
          <a:prstGeom prst="can">
            <a:avLst>
              <a:gd name="adj" fmla="val 3954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Lágrima"/>
          <p:cNvSpPr/>
          <p:nvPr/>
        </p:nvSpPr>
        <p:spPr>
          <a:xfrm rot="18525828">
            <a:off x="1316407" y="5389482"/>
            <a:ext cx="153604" cy="151001"/>
          </a:xfrm>
          <a:prstGeom prst="teardrop">
            <a:avLst>
              <a:gd name="adj" fmla="val 16206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Lágrima"/>
          <p:cNvSpPr/>
          <p:nvPr/>
        </p:nvSpPr>
        <p:spPr>
          <a:xfrm rot="18525828">
            <a:off x="1244567" y="5726815"/>
            <a:ext cx="87459" cy="119279"/>
          </a:xfrm>
          <a:prstGeom prst="teardrop">
            <a:avLst>
              <a:gd name="adj" fmla="val 16206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4214818"/>
            <a:ext cx="34909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786446" y="6283348"/>
            <a:ext cx="2928958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800" u="none" dirty="0" smtClean="0">
                <a:latin typeface="Comic Sans MS" pitchFamily="66" charset="0"/>
              </a:rPr>
              <a:t>Aumento del nivel del mar</a:t>
            </a:r>
            <a:endParaRPr lang="es-ES" u="none" dirty="0">
              <a:latin typeface="Comic Sans MS" pitchFamily="66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 rot="16200000" flipV="1">
            <a:off x="6214677" y="5214552"/>
            <a:ext cx="1999470" cy="158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0" y="928670"/>
            <a:ext cx="914400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CAMBIO CLIMÁTICO</a:t>
            </a:r>
            <a:endParaRPr lang="es-E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derretimiento-glaci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098" y="3714752"/>
            <a:ext cx="4325162" cy="2912276"/>
          </a:xfrm>
          <a:gradFill flip="none" rotWithShape="1">
            <a:gsLst>
              <a:gs pos="17000">
                <a:srgbClr val="DDEBCF">
                  <a:alpha val="6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EFECTOS Y CONSECUENCIAS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571472" y="428604"/>
            <a:ext cx="714380" cy="42862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Fue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59"/>
            <a:ext cx="3929090" cy="2553909"/>
          </a:xfrm>
          <a:prstGeom prst="rect">
            <a:avLst/>
          </a:prstGeom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857752" y="2428868"/>
            <a:ext cx="3929090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800" u="none" dirty="0" smtClean="0">
                <a:latin typeface="Comic Sans MS" pitchFamily="66" charset="0"/>
              </a:rPr>
              <a:t>DESHIELO  DE LOS GLACIARES</a:t>
            </a:r>
            <a:endParaRPr lang="es-ES" u="none" dirty="0">
              <a:latin typeface="Comic Sans MS" pitchFamily="66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71472" y="4783150"/>
            <a:ext cx="3286148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AR" sz="1800" u="none" dirty="0" smtClean="0">
                <a:latin typeface="Comic Sans MS" pitchFamily="66" charset="0"/>
              </a:rPr>
              <a:t>INCENDIOS FORESTALES</a:t>
            </a:r>
            <a:endParaRPr lang="es-ES" u="none" dirty="0">
              <a:latin typeface="Comic Sans MS" pitchFamily="66" charset="0"/>
            </a:endParaRPr>
          </a:p>
        </p:txBody>
      </p:sp>
      <p:sp>
        <p:nvSpPr>
          <p:cNvPr id="10" name="9 Flecha derecha"/>
          <p:cNvSpPr/>
          <p:nvPr/>
        </p:nvSpPr>
        <p:spPr>
          <a:xfrm rot="5400000">
            <a:off x="1714480" y="4071942"/>
            <a:ext cx="714380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 rot="5400000">
            <a:off x="6357950" y="3000372"/>
            <a:ext cx="714380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37" name="Picture 49" descr="bicyleht.gif (17065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2863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8515320" cy="128586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es-E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		EL CAMBIO CLIMÁTICO</a:t>
            </a:r>
            <a:br>
              <a:rPr lang="es-E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</a:b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es-ES" sz="4000" dirty="0" smtClean="0">
                <a:solidFill>
                  <a:srgbClr val="00B050"/>
                </a:solidFill>
                <a:latin typeface="Comic Sans MS" pitchFamily="66" charset="0"/>
              </a:rPr>
              <a:t>Responsabilidad individual</a:t>
            </a:r>
          </a:p>
        </p:txBody>
      </p:sp>
      <p:graphicFrame>
        <p:nvGraphicFramePr>
          <p:cNvPr id="196623" name="Object 15"/>
          <p:cNvGraphicFramePr>
            <a:graphicFrameLocks noChangeAspect="1"/>
          </p:cNvGraphicFramePr>
          <p:nvPr>
            <p:ph sz="quarter" idx="2"/>
          </p:nvPr>
        </p:nvGraphicFramePr>
        <p:xfrm>
          <a:off x="3200400" y="3962400"/>
          <a:ext cx="1022350" cy="1019175"/>
        </p:xfrm>
        <a:graphic>
          <a:graphicData uri="http://schemas.openxmlformats.org/presentationml/2006/ole">
            <p:oleObj spid="_x0000_s30722" name="CorelDRAW" r:id="rId4" imgW="2735640" imgH="2728080" progId="">
              <p:embed/>
            </p:oleObj>
          </a:graphicData>
        </a:graphic>
      </p:graphicFrame>
      <p:sp>
        <p:nvSpPr>
          <p:cNvPr id="140318" name="Rectangle 30"/>
          <p:cNvSpPr>
            <a:spLocks noChangeArrowheads="1"/>
          </p:cNvSpPr>
          <p:nvPr/>
        </p:nvSpPr>
        <p:spPr bwMode="auto">
          <a:xfrm>
            <a:off x="5410200" y="5410200"/>
            <a:ext cx="3455988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s-AR" sz="1600" u="none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600" u="none" dirty="0" smtClean="0">
                <a:latin typeface="Comic Sans MS" pitchFamily="66" charset="0"/>
              </a:rPr>
              <a:t>Cuéntale </a:t>
            </a:r>
            <a:r>
              <a:rPr lang="es-AR" sz="1600" u="none" dirty="0">
                <a:latin typeface="Comic Sans MS" pitchFamily="66" charset="0"/>
              </a:rPr>
              <a:t>a tu familia y  amigos la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600" u="none" dirty="0">
                <a:latin typeface="Comic Sans MS" pitchFamily="66" charset="0"/>
              </a:rPr>
              <a:t>importancia de este  problema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600" u="none" dirty="0">
                <a:latin typeface="Comic Sans MS" pitchFamily="66" charset="0"/>
              </a:rPr>
              <a:t>y de que todos actuemos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600" u="none" dirty="0">
                <a:latin typeface="Comic Sans MS" pitchFamily="66" charset="0"/>
              </a:rPr>
              <a:t>para solucionarlo</a:t>
            </a:r>
          </a:p>
          <a:p>
            <a:endParaRPr lang="es-ES" sz="1000" u="none" dirty="0"/>
          </a:p>
        </p:txBody>
      </p:sp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1676400" y="5429264"/>
            <a:ext cx="3581400" cy="12842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600" u="none" dirty="0">
                <a:latin typeface="Comic Sans MS" pitchFamily="66" charset="0"/>
              </a:rPr>
              <a:t>Trata de que la gente que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600" u="none" dirty="0">
                <a:latin typeface="Comic Sans MS" pitchFamily="66" charset="0"/>
              </a:rPr>
              <a:t>conoces use menos el auto.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600" u="none" dirty="0">
                <a:latin typeface="Comic Sans MS" pitchFamily="66" charset="0"/>
              </a:rPr>
              <a:t>Es mejor caminar, usar el transporte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600" u="none" dirty="0">
                <a:latin typeface="Comic Sans MS" pitchFamily="66" charset="0"/>
              </a:rPr>
              <a:t> Público y la bicicleta</a:t>
            </a:r>
            <a:endParaRPr lang="es-ES" sz="1600" u="none" dirty="0">
              <a:latin typeface="Comic Sans MS" pitchFamily="66" charset="0"/>
            </a:endParaRPr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457200" y="3657601"/>
            <a:ext cx="1752600" cy="11287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800" u="none" dirty="0" smtClean="0">
                <a:latin typeface="Comic Sans MS" pitchFamily="66" charset="0"/>
              </a:rPr>
              <a:t>Intenta</a:t>
            </a:r>
            <a:endParaRPr lang="es-AR" sz="1800" u="none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AR" sz="1800" u="none" dirty="0" smtClean="0">
                <a:latin typeface="Comic Sans MS" pitchFamily="66" charset="0"/>
              </a:rPr>
              <a:t>Reciclar basura</a:t>
            </a:r>
            <a:endParaRPr lang="es-ES" sz="1800" u="none" dirty="0">
              <a:latin typeface="Comic Sans MS" pitchFamily="66" charset="0"/>
            </a:endParaRPr>
          </a:p>
        </p:txBody>
      </p:sp>
      <p:pic>
        <p:nvPicPr>
          <p:cNvPr id="140327" name="Picture 39" descr="steck01.gif (10263 bytes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221163"/>
            <a:ext cx="9525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23" name="Rectangle 35"/>
          <p:cNvSpPr>
            <a:spLocks noChangeArrowheads="1"/>
          </p:cNvSpPr>
          <p:nvPr/>
        </p:nvSpPr>
        <p:spPr bwMode="auto">
          <a:xfrm>
            <a:off x="5357818" y="1500174"/>
            <a:ext cx="3429024" cy="1066814"/>
          </a:xfrm>
          <a:prstGeom prst="rect">
            <a:avLst/>
          </a:prstGeom>
          <a:solidFill>
            <a:srgbClr val="FCFAA2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es-AR" sz="1600" u="none" dirty="0">
                <a:latin typeface="Comic Sans MS" pitchFamily="66" charset="0"/>
              </a:rPr>
              <a:t>Cuidar la energía (apaga la luz</a:t>
            </a:r>
            <a:r>
              <a:rPr lang="es-AR" sz="1600" u="none" dirty="0" smtClean="0">
                <a:latin typeface="Comic Sans MS" pitchFamily="66" charset="0"/>
              </a:rPr>
              <a:t>,</a:t>
            </a:r>
          </a:p>
          <a:p>
            <a:pPr algn="just">
              <a:spcBef>
                <a:spcPct val="20000"/>
              </a:spcBef>
            </a:pPr>
            <a:r>
              <a:rPr lang="es-AR" sz="1600" u="none" dirty="0" smtClean="0">
                <a:latin typeface="Comic Sans MS" pitchFamily="66" charset="0"/>
              </a:rPr>
              <a:t> </a:t>
            </a:r>
            <a:r>
              <a:rPr lang="es-AR" sz="1600" smtClean="0">
                <a:latin typeface="Comic Sans MS" pitchFamily="66" charset="0"/>
              </a:rPr>
              <a:t>el ordenador</a:t>
            </a:r>
            <a:r>
              <a:rPr lang="es-AR" sz="1600" u="none" smtClean="0">
                <a:latin typeface="Comic Sans MS" pitchFamily="66" charset="0"/>
              </a:rPr>
              <a:t> </a:t>
            </a:r>
            <a:r>
              <a:rPr lang="es-AR" sz="1600" u="none" dirty="0">
                <a:latin typeface="Comic Sans MS" pitchFamily="66" charset="0"/>
              </a:rPr>
              <a:t>y la </a:t>
            </a:r>
            <a:r>
              <a:rPr lang="es-AR" sz="1600" u="none" dirty="0" smtClean="0">
                <a:latin typeface="Comic Sans MS" pitchFamily="66" charset="0"/>
              </a:rPr>
              <a:t>televisión </a:t>
            </a:r>
          </a:p>
          <a:p>
            <a:pPr algn="just">
              <a:spcBef>
                <a:spcPct val="20000"/>
              </a:spcBef>
            </a:pPr>
            <a:r>
              <a:rPr lang="es-AR" sz="1600" u="none" dirty="0" smtClean="0">
                <a:latin typeface="Comic Sans MS" pitchFamily="66" charset="0"/>
              </a:rPr>
              <a:t>cuando </a:t>
            </a:r>
            <a:r>
              <a:rPr lang="es-AR" sz="1600" u="none" dirty="0">
                <a:latin typeface="Comic Sans MS" pitchFamily="66" charset="0"/>
              </a:rPr>
              <a:t>no la uses)</a:t>
            </a:r>
            <a:endParaRPr lang="es-ES" sz="1600" u="none" dirty="0">
              <a:latin typeface="Comic Sans MS" pitchFamily="66" charset="0"/>
            </a:endParaRPr>
          </a:p>
        </p:txBody>
      </p:sp>
      <p:pic>
        <p:nvPicPr>
          <p:cNvPr id="140341" name="Picture 53" descr="mix_032.gif (14903 bytes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628775"/>
            <a:ext cx="11731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8" name="Picture 10" descr="dormi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02513" y="2667000"/>
            <a:ext cx="13604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0" name="Picture 12" descr="vient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1557338"/>
            <a:ext cx="18462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1" name="Picture 13" descr="3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3352801"/>
            <a:ext cx="2895600" cy="19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2" name="Picture 14" descr="IDE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8625" y="2852738"/>
            <a:ext cx="17748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1763713" y="1844675"/>
            <a:ext cx="1295400" cy="1158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AR" u="none" dirty="0" smtClean="0">
                <a:latin typeface="Comic Sans MS" pitchFamily="66" charset="0"/>
              </a:rPr>
              <a:t>Cuidar </a:t>
            </a:r>
            <a:r>
              <a:rPr lang="es-AR" u="none" dirty="0">
                <a:latin typeface="Comic Sans MS" pitchFamily="66" charset="0"/>
              </a:rPr>
              <a:t>y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AR" u="none" dirty="0" smtClean="0">
                <a:latin typeface="Comic Sans MS" pitchFamily="66" charset="0"/>
              </a:rPr>
              <a:t>Plantar</a:t>
            </a:r>
            <a:endParaRPr lang="es-AR" u="none" dirty="0"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AR" u="none" dirty="0">
                <a:latin typeface="Comic Sans MS" pitchFamily="66" charset="0"/>
              </a:rPr>
              <a:t>árboles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8" grpId="0" animBg="1"/>
      <p:bldP spid="140319" grpId="0" animBg="1"/>
      <p:bldP spid="140322" grpId="0" animBg="1"/>
      <p:bldP spid="140323" grpId="0" animBg="1"/>
      <p:bldP spid="1403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5E9EFF">
                <a:alpha val="5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30175"/>
            <a:ext cx="8229600" cy="1484313"/>
          </a:xfrm>
        </p:spPr>
        <p:txBody>
          <a:bodyPr>
            <a:noAutofit/>
          </a:bodyPr>
          <a:lstStyle/>
          <a:p>
            <a:pPr eaLnBrk="1" hangingPunct="1"/>
            <a:r>
              <a:rPr lang="es-AR" sz="3600" dirty="0" smtClean="0">
                <a:solidFill>
                  <a:srgbClr val="6E58A6"/>
                </a:solidFill>
                <a:latin typeface="Comic Sans MS" pitchFamily="66" charset="0"/>
              </a:rPr>
              <a:t>Queda mucho por hacer. Todos tenemos la responsabilidad de lograr cambios</a:t>
            </a:r>
          </a:p>
        </p:txBody>
      </p:sp>
      <p:pic>
        <p:nvPicPr>
          <p:cNvPr id="6" name="5 Imagen" descr="cuida el medio ambi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26"/>
            <a:ext cx="8143932" cy="4643484"/>
          </a:xfrm>
          <a:prstGeom prst="rect">
            <a:avLst/>
          </a:prstGeom>
        </p:spPr>
      </p:pic>
      <p:pic>
        <p:nvPicPr>
          <p:cNvPr id="7" name="6 Imagen" descr="chico_recicla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328112"/>
            <a:ext cx="3619498" cy="2387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muchas_gracias-124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7858179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tx2">
              <a:lumMod val="20000"/>
              <a:lumOff val="80000"/>
            </a:schemeClr>
          </a:solidFill>
          <a:ln>
            <a:prstDash val="solid"/>
          </a:ln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     ¿Que es un sistema climático?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r>
              <a:rPr lang="es-ES" u="sng" dirty="0" smtClean="0">
                <a:latin typeface="Comic Sans MS" pitchFamily="66" charset="0"/>
              </a:rPr>
              <a:t>ELEMENTOS DEL CLIMA: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14282" y="428604"/>
            <a:ext cx="714380" cy="4286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4214810" y="2214554"/>
            <a:ext cx="2214578" cy="12858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</a:t>
            </a:r>
          </a:p>
          <a:p>
            <a:pPr algn="ctr"/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CLIMA</a:t>
            </a:r>
            <a:endParaRPr lang="es-E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9 Imagen" descr="vient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285992"/>
            <a:ext cx="1928826" cy="1595495"/>
          </a:xfrm>
          <a:prstGeom prst="rect">
            <a:avLst/>
          </a:prstGeom>
        </p:spPr>
      </p:pic>
      <p:pic>
        <p:nvPicPr>
          <p:cNvPr id="11" name="10 Imagen" descr="temperatura.g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643446"/>
            <a:ext cx="1950536" cy="1928826"/>
          </a:xfrm>
          <a:prstGeom prst="ellips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11 Imagen" descr="Lluvia-0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143116"/>
            <a:ext cx="2357453" cy="1428760"/>
          </a:xfrm>
          <a:prstGeom prst="rect">
            <a:avLst/>
          </a:prstGeom>
        </p:spPr>
      </p:pic>
      <p:pic>
        <p:nvPicPr>
          <p:cNvPr id="13" name="12 Imagen" descr="presionatmosfer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4643446"/>
            <a:ext cx="1928826" cy="1981177"/>
          </a:xfrm>
          <a:prstGeom prst="ellips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4" name="13 Imagen" descr="concepto-de-humed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4643446"/>
            <a:ext cx="2000264" cy="1967656"/>
          </a:xfrm>
          <a:prstGeom prst="ellips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6" name="15 Rectángulo"/>
          <p:cNvSpPr/>
          <p:nvPr/>
        </p:nvSpPr>
        <p:spPr>
          <a:xfrm>
            <a:off x="2285984" y="1928802"/>
            <a:ext cx="1357322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LLUVIA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143768" y="1857364"/>
            <a:ext cx="1428760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VIENTO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858016" y="4143380"/>
            <a:ext cx="2143140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TEMPERATURA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500562" y="4143380"/>
            <a:ext cx="1785950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HUMEDAD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285984" y="3929066"/>
            <a:ext cx="1928826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PRESION</a:t>
            </a:r>
          </a:p>
          <a:p>
            <a:pPr algn="ctr"/>
            <a:r>
              <a:rPr lang="es-ES" u="sng" dirty="0" smtClean="0">
                <a:latin typeface="Comic Sans MS" pitchFamily="66" charset="0"/>
              </a:rPr>
              <a:t>ATMOSFERICA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22" name="21 Flecha derecha"/>
          <p:cNvSpPr/>
          <p:nvPr/>
        </p:nvSpPr>
        <p:spPr>
          <a:xfrm rot="20100031">
            <a:off x="6310655" y="2067377"/>
            <a:ext cx="734984" cy="357190"/>
          </a:xfrm>
          <a:prstGeom prst="rightArrow">
            <a:avLst>
              <a:gd name="adj1" fmla="val 50000"/>
              <a:gd name="adj2" fmla="val 6264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 rot="2062421">
            <a:off x="6223191" y="3487661"/>
            <a:ext cx="845141" cy="424229"/>
          </a:xfrm>
          <a:prstGeom prst="rightArrow">
            <a:avLst>
              <a:gd name="adj1" fmla="val 50000"/>
              <a:gd name="adj2" fmla="val 6264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 rot="7581762">
            <a:off x="3745606" y="3329164"/>
            <a:ext cx="672320" cy="416535"/>
          </a:xfrm>
          <a:prstGeom prst="rightArrow">
            <a:avLst>
              <a:gd name="adj1" fmla="val 50000"/>
              <a:gd name="adj2" fmla="val 6264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 rot="12044156">
            <a:off x="3684263" y="2038992"/>
            <a:ext cx="687788" cy="357190"/>
          </a:xfrm>
          <a:prstGeom prst="rightArrow">
            <a:avLst>
              <a:gd name="adj1" fmla="val 50000"/>
              <a:gd name="adj2" fmla="val 6264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 rot="5400000">
            <a:off x="5107784" y="3679034"/>
            <a:ext cx="428630" cy="357190"/>
          </a:xfrm>
          <a:prstGeom prst="rightArrow">
            <a:avLst>
              <a:gd name="adj1" fmla="val 50000"/>
              <a:gd name="adj2" fmla="val 6264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0" y="1857364"/>
            <a:ext cx="2071670" cy="50006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Llamada de nube"/>
          <p:cNvSpPr/>
          <p:nvPr/>
        </p:nvSpPr>
        <p:spPr>
          <a:xfrm>
            <a:off x="0" y="1857364"/>
            <a:ext cx="2000232" cy="2500330"/>
          </a:xfrm>
          <a:prstGeom prst="cloudCallout">
            <a:avLst>
              <a:gd name="adj1" fmla="val 10336"/>
              <a:gd name="adj2" fmla="val 7685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Comic Sans MS" pitchFamily="66" charset="0"/>
              </a:rPr>
              <a:t>         Las relaciones entre estos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Comic Sans MS" pitchFamily="66" charset="0"/>
              </a:rPr>
              <a:t> elementos conforman 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Comic Sans MS" pitchFamily="66" charset="0"/>
              </a:rPr>
              <a:t>el clima de una región...</a:t>
            </a:r>
          </a:p>
          <a:p>
            <a:pPr algn="ctr"/>
            <a:endParaRPr lang="es-ES" dirty="0"/>
          </a:p>
        </p:txBody>
      </p:sp>
      <p:pic>
        <p:nvPicPr>
          <p:cNvPr id="28" name="Picture 58" descr="Tomi-de-espaldas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072074"/>
            <a:ext cx="142876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1" animBg="1"/>
      <p:bldP spid="18" grpId="1" animBg="1"/>
      <p:bldP spid="19" grpId="1" animBg="1"/>
      <p:bldP spid="20" grpId="1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Llamada de nube"/>
          <p:cNvSpPr/>
          <p:nvPr/>
        </p:nvSpPr>
        <p:spPr>
          <a:xfrm>
            <a:off x="-142908" y="2000240"/>
            <a:ext cx="2500330" cy="3286148"/>
          </a:xfrm>
          <a:prstGeom prst="cloudCallout">
            <a:avLst>
              <a:gd name="adj1" fmla="val -29819"/>
              <a:gd name="adj2" fmla="val 652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chemeClr val="tx1"/>
                </a:solidFill>
                <a:latin typeface="Comic Sans MS" pitchFamily="66" charset="0"/>
              </a:rPr>
              <a:t>Gases que la componen: Nitrógeno (78%), Oxígeno (21%), Dióxido de Carbono (0,033%), Vapor de agua, etc.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22" name="21 Paralelogramo"/>
          <p:cNvSpPr/>
          <p:nvPr/>
        </p:nvSpPr>
        <p:spPr>
          <a:xfrm>
            <a:off x="0" y="5929306"/>
            <a:ext cx="2428860" cy="928694"/>
          </a:xfrm>
          <a:prstGeom prst="parallelogram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69"/>
            <a:ext cx="4500562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s-ES" dirty="0" smtClean="0"/>
              <a:t>         ¿</a:t>
            </a:r>
            <a:r>
              <a:rPr lang="es-ES" dirty="0" smtClean="0">
                <a:latin typeface="Comic Sans MS" pitchFamily="66" charset="0"/>
              </a:rPr>
              <a:t>Qué es la Atmósfera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285720" y="214290"/>
            <a:ext cx="857256" cy="50006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27" name="Object 1061"/>
          <p:cNvGraphicFramePr>
            <a:graphicFrameLocks noGrp="1" noChangeAspect="1"/>
          </p:cNvGraphicFramePr>
          <p:nvPr>
            <p:ph idx="1"/>
          </p:nvPr>
        </p:nvGraphicFramePr>
        <p:xfrm>
          <a:off x="4714876" y="5857892"/>
          <a:ext cx="1389389" cy="1000108"/>
        </p:xfrm>
        <a:graphic>
          <a:graphicData uri="http://schemas.openxmlformats.org/presentationml/2006/ole">
            <p:oleObj spid="_x0000_s1036" name="ｸﾘｯﾌﾟ" r:id="rId5" imgW="5570538" imgH="3436938" progId="">
              <p:embed/>
            </p:oleObj>
          </a:graphicData>
        </a:graphic>
      </p:graphicFrame>
      <p:graphicFrame>
        <p:nvGraphicFramePr>
          <p:cNvPr id="1029" name="Object 28"/>
          <p:cNvGraphicFramePr>
            <a:graphicFrameLocks noChangeAspect="1"/>
          </p:cNvGraphicFramePr>
          <p:nvPr/>
        </p:nvGraphicFramePr>
        <p:xfrm>
          <a:off x="7715272" y="5715016"/>
          <a:ext cx="792163" cy="500062"/>
        </p:xfrm>
        <a:graphic>
          <a:graphicData uri="http://schemas.openxmlformats.org/presentationml/2006/ole">
            <p:oleObj spid="_x0000_s1037" name="CorelDRAW" r:id="rId6" imgW="2414016" imgH="1520952" progId="">
              <p:embed/>
            </p:oleObj>
          </a:graphicData>
        </a:graphic>
      </p:graphicFrame>
      <p:pic>
        <p:nvPicPr>
          <p:cNvPr id="12" name="Picture 27" descr="kouyo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52" y="5500702"/>
            <a:ext cx="392113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 descr="kouyo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51887" y="5357826"/>
            <a:ext cx="392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7" descr="kouyo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643578"/>
            <a:ext cx="392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58" descr="monk6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28" y="5715016"/>
            <a:ext cx="46037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Nube"/>
          <p:cNvSpPr/>
          <p:nvPr/>
        </p:nvSpPr>
        <p:spPr>
          <a:xfrm>
            <a:off x="5715008" y="5429264"/>
            <a:ext cx="285752" cy="214314"/>
          </a:xfrm>
          <a:prstGeom prst="cloud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Nube"/>
          <p:cNvSpPr/>
          <p:nvPr/>
        </p:nvSpPr>
        <p:spPr>
          <a:xfrm>
            <a:off x="5357818" y="6000768"/>
            <a:ext cx="214314" cy="214314"/>
          </a:xfrm>
          <a:prstGeom prst="cloud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Nube"/>
          <p:cNvSpPr/>
          <p:nvPr/>
        </p:nvSpPr>
        <p:spPr>
          <a:xfrm>
            <a:off x="5643570" y="5643578"/>
            <a:ext cx="142876" cy="142876"/>
          </a:xfrm>
          <a:prstGeom prst="cloud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 descr="schule0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4" y="5357826"/>
            <a:ext cx="2214546" cy="1436531"/>
          </a:xfrm>
          <a:prstGeom prst="rect">
            <a:avLst/>
          </a:prstGeom>
        </p:spPr>
      </p:pic>
      <p:sp>
        <p:nvSpPr>
          <p:cNvPr id="24" name="23 Rectángulo redondeado"/>
          <p:cNvSpPr/>
          <p:nvPr/>
        </p:nvSpPr>
        <p:spPr>
          <a:xfrm>
            <a:off x="0" y="1000108"/>
            <a:ext cx="4643438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ATMOSFERA</a:t>
            </a:r>
            <a:r>
              <a:rPr lang="es-AR" sz="2200" dirty="0" smtClean="0">
                <a:latin typeface="Comic Sans MS" pitchFamily="66" charset="0"/>
              </a:rPr>
              <a:t>: Es la mezcla gaseosa que acompaña a la tierra.</a:t>
            </a:r>
          </a:p>
          <a:p>
            <a:pPr algn="ctr"/>
            <a:endParaRPr lang="es-ES" dirty="0"/>
          </a:p>
        </p:txBody>
      </p:sp>
      <p:cxnSp>
        <p:nvCxnSpPr>
          <p:cNvPr id="28" name="27 Conector recto"/>
          <p:cNvCxnSpPr/>
          <p:nvPr/>
        </p:nvCxnSpPr>
        <p:spPr>
          <a:xfrm rot="16200000" flipH="1">
            <a:off x="-35738" y="4393401"/>
            <a:ext cx="4857760" cy="714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8" descr="papoaconsej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5000656"/>
            <a:ext cx="1928826" cy="192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Nube"/>
          <p:cNvSpPr/>
          <p:nvPr/>
        </p:nvSpPr>
        <p:spPr>
          <a:xfrm>
            <a:off x="2428860" y="2071678"/>
            <a:ext cx="2214578" cy="2857520"/>
          </a:xfrm>
          <a:prstGeom prst="cloud">
            <a:avLst/>
          </a:prstGeom>
          <a:gradFill flip="none" rotWithShape="1">
            <a:gsLst>
              <a:gs pos="0">
                <a:srgbClr val="F1E117">
                  <a:tint val="66000"/>
                  <a:satMod val="160000"/>
                </a:srgbClr>
              </a:gs>
              <a:gs pos="50000">
                <a:srgbClr val="F1E117">
                  <a:tint val="44500"/>
                  <a:satMod val="160000"/>
                </a:srgbClr>
              </a:gs>
              <a:gs pos="100000">
                <a:srgbClr val="F1E117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AR" altLang="ja-JP" sz="1600" dirty="0" smtClean="0">
              <a:solidFill>
                <a:srgbClr val="0066CC"/>
              </a:solidFill>
              <a:latin typeface="Arial" charset="0"/>
              <a:ea typeface="ＭＳ Ｐゴシック" pitchFamily="50" charset="-128"/>
            </a:endParaRPr>
          </a:p>
          <a:p>
            <a:pPr algn="ctr"/>
            <a:r>
              <a:rPr kumimoji="1" lang="es-AR" altLang="ja-JP" sz="1600" b="1" dirty="0" smtClean="0">
                <a:solidFill>
                  <a:srgbClr val="6E58A6"/>
                </a:solidFill>
                <a:latin typeface="Comic Sans MS" pitchFamily="66" charset="0"/>
                <a:ea typeface="ＭＳ Ｐゴシック" pitchFamily="50" charset="-128"/>
              </a:rPr>
              <a:t>Los gases que se liberan a la atmósfera se dispersan por todo el mundo. </a:t>
            </a:r>
          </a:p>
          <a:p>
            <a:pPr algn="ctr"/>
            <a:endParaRPr lang="es-E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3714752"/>
            <a:ext cx="428628" cy="306163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29652" y="4286256"/>
            <a:ext cx="428628" cy="306163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64" y="5000636"/>
            <a:ext cx="400053" cy="285752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3834" y="5357826"/>
            <a:ext cx="428628" cy="306163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4000" dirty="0" smtClean="0">
                <a:latin typeface="Comic Sans MS" pitchFamily="66" charset="0"/>
              </a:rPr>
              <a:t>CAPAS DE LA ATMOSFERA</a:t>
            </a:r>
            <a:endParaRPr lang="es-ES" sz="4000" dirty="0">
              <a:latin typeface="Comic Sans MS" pitchFamily="66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57158" y="357166"/>
            <a:ext cx="785818" cy="50006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Marcador de contenido" descr="Capas-de-la-atmósfe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46"/>
            <a:ext cx="7715304" cy="5643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CAPA DE OZONO 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428596" y="353446"/>
            <a:ext cx="857256" cy="5752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x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4643438" cy="5572140"/>
          </a:xfrm>
          <a:prstGeom prst="rect">
            <a:avLst/>
          </a:prstGeom>
        </p:spPr>
      </p:pic>
      <p:pic>
        <p:nvPicPr>
          <p:cNvPr id="10" name="9 Imagen" descr="91198_det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85860"/>
            <a:ext cx="4125545" cy="2428892"/>
          </a:xfrm>
          <a:prstGeom prst="rect">
            <a:avLst/>
          </a:prstGeom>
        </p:spPr>
      </p:pic>
      <p:pic>
        <p:nvPicPr>
          <p:cNvPr id="6" name="5 Marcador de contenido" descr="666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072074"/>
            <a:ext cx="1285852" cy="1508121"/>
          </a:xfrm>
          <a:prstGeom prst="flowChartConnector">
            <a:avLst/>
          </a:prstGeom>
        </p:spPr>
      </p:pic>
      <p:pic>
        <p:nvPicPr>
          <p:cNvPr id="12" name="11 Imagen" descr="ima23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714752"/>
            <a:ext cx="2643174" cy="3143248"/>
          </a:xfrm>
          <a:prstGeom prst="rect">
            <a:avLst/>
          </a:prstGeom>
        </p:spPr>
      </p:pic>
      <p:sp>
        <p:nvSpPr>
          <p:cNvPr id="13" name="12 Rectángulo redondeado"/>
          <p:cNvSpPr/>
          <p:nvPr/>
        </p:nvSpPr>
        <p:spPr>
          <a:xfrm>
            <a:off x="4643438" y="3714752"/>
            <a:ext cx="1714512" cy="30718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El incremento de los rayos UV causarían daños a la vida del planeta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" dirty="0" smtClean="0"/>
              <a:t>         ¿</a:t>
            </a:r>
            <a:r>
              <a:rPr lang="es-ES" dirty="0" smtClean="0">
                <a:latin typeface="Comic Sans MS" pitchFamily="66" charset="0"/>
              </a:rPr>
              <a:t>Qué es el efecto invernadero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214282" y="357166"/>
            <a:ext cx="714380" cy="5000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21" name="AutoShape 85"/>
          <p:cNvSpPr>
            <a:spLocks noChangeArrowheads="1"/>
          </p:cNvSpPr>
          <p:nvPr/>
        </p:nvSpPr>
        <p:spPr bwMode="auto">
          <a:xfrm rot="18696751" flipH="1">
            <a:off x="731524" y="2442756"/>
            <a:ext cx="2886575" cy="387350"/>
          </a:xfrm>
          <a:prstGeom prst="leftArrow">
            <a:avLst>
              <a:gd name="adj1" fmla="val 50000"/>
              <a:gd name="adj2" fmla="val 12582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" name="AutoShape 85"/>
          <p:cNvSpPr>
            <a:spLocks noChangeArrowheads="1"/>
          </p:cNvSpPr>
          <p:nvPr/>
        </p:nvSpPr>
        <p:spPr bwMode="auto">
          <a:xfrm rot="17350903" flipH="1">
            <a:off x="2337124" y="3279226"/>
            <a:ext cx="3593279" cy="393647"/>
          </a:xfrm>
          <a:prstGeom prst="leftArrow">
            <a:avLst>
              <a:gd name="adj1" fmla="val 50000"/>
              <a:gd name="adj2" fmla="val 12582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" name="42 Rectángulo redondeado"/>
          <p:cNvSpPr/>
          <p:nvPr/>
        </p:nvSpPr>
        <p:spPr>
          <a:xfrm>
            <a:off x="5500694" y="1785926"/>
            <a:ext cx="2928958" cy="571504"/>
          </a:xfrm>
          <a:prstGeom prst="roundRect">
            <a:avLst/>
          </a:prstGeom>
          <a:solidFill>
            <a:srgbClr val="F2E42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Parte de la energía emitida se va al espacio</a:t>
            </a:r>
            <a:endParaRPr lang="es-E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0" y="4286256"/>
            <a:ext cx="1643074" cy="1214446"/>
          </a:xfrm>
          <a:prstGeom prst="roundRect">
            <a:avLst>
              <a:gd name="adj" fmla="val 28075"/>
            </a:avLst>
          </a:prstGeom>
          <a:solidFill>
            <a:srgbClr val="F1E117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Envía luz  y calor (ENERGIA) a la Tierra</a:t>
            </a:r>
          </a:p>
          <a:p>
            <a:pPr algn="ctr"/>
            <a:endParaRPr lang="es-ES" dirty="0"/>
          </a:p>
        </p:txBody>
      </p:sp>
      <p:sp>
        <p:nvSpPr>
          <p:cNvPr id="46" name="45 Elipse"/>
          <p:cNvSpPr/>
          <p:nvPr/>
        </p:nvSpPr>
        <p:spPr>
          <a:xfrm>
            <a:off x="142844" y="4572008"/>
            <a:ext cx="285752" cy="2857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1357290" y="5572140"/>
            <a:ext cx="2071702" cy="714380"/>
          </a:xfrm>
          <a:prstGeom prst="ellipse">
            <a:avLst/>
          </a:prstGeom>
          <a:solidFill>
            <a:srgbClr val="F1E1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Elipse"/>
          <p:cNvSpPr/>
          <p:nvPr/>
        </p:nvSpPr>
        <p:spPr>
          <a:xfrm>
            <a:off x="1500166" y="5643578"/>
            <a:ext cx="1714512" cy="571504"/>
          </a:xfrm>
          <a:prstGeom prst="ellipse">
            <a:avLst/>
          </a:prstGeom>
          <a:solidFill>
            <a:srgbClr val="F1E1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1714480" y="5715016"/>
            <a:ext cx="1285884" cy="357190"/>
          </a:xfrm>
          <a:prstGeom prst="ellipse">
            <a:avLst/>
          </a:prstGeom>
          <a:solidFill>
            <a:srgbClr val="F1E1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 redondeado"/>
          <p:cNvSpPr/>
          <p:nvPr/>
        </p:nvSpPr>
        <p:spPr>
          <a:xfrm>
            <a:off x="71406" y="6215082"/>
            <a:ext cx="2500330" cy="571480"/>
          </a:xfrm>
          <a:prstGeom prst="roundRect">
            <a:avLst/>
          </a:prstGeom>
          <a:solidFill>
            <a:srgbClr val="F1E1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La tierra absorbe calor (energía)</a:t>
            </a:r>
            <a:endParaRPr lang="es-E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214282" y="6429396"/>
            <a:ext cx="285752" cy="2857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9" name="AutoShape 85"/>
          <p:cNvSpPr>
            <a:spLocks noChangeArrowheads="1"/>
          </p:cNvSpPr>
          <p:nvPr/>
        </p:nvSpPr>
        <p:spPr bwMode="auto">
          <a:xfrm rot="4400934" flipH="1">
            <a:off x="6808000" y="4723149"/>
            <a:ext cx="2136449" cy="442661"/>
          </a:xfrm>
          <a:prstGeom prst="leftArrow">
            <a:avLst>
              <a:gd name="adj1" fmla="val 50000"/>
              <a:gd name="adj2" fmla="val 12582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" name="70 Rectángulo"/>
          <p:cNvSpPr/>
          <p:nvPr/>
        </p:nvSpPr>
        <p:spPr>
          <a:xfrm rot="4094345">
            <a:off x="5021418" y="4600630"/>
            <a:ext cx="2111504" cy="3007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Rectángulo"/>
          <p:cNvSpPr/>
          <p:nvPr/>
        </p:nvSpPr>
        <p:spPr>
          <a:xfrm rot="7041507">
            <a:off x="5760302" y="4662981"/>
            <a:ext cx="2262284" cy="291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Elipse"/>
          <p:cNvSpPr/>
          <p:nvPr/>
        </p:nvSpPr>
        <p:spPr>
          <a:xfrm>
            <a:off x="5572132" y="1785926"/>
            <a:ext cx="285752" cy="2857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4" name="73 Rectángulo redondeado"/>
          <p:cNvSpPr/>
          <p:nvPr/>
        </p:nvSpPr>
        <p:spPr>
          <a:xfrm>
            <a:off x="5143504" y="6000768"/>
            <a:ext cx="3929058" cy="785794"/>
          </a:xfrm>
          <a:prstGeom prst="roundRect">
            <a:avLst/>
          </a:prstGeom>
          <a:solidFill>
            <a:srgbClr val="F2E42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Los GEI impiden que el calor salga, CALENTANDO ASÍ EL PLANETA..</a:t>
            </a:r>
            <a:endParaRPr lang="es-E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AutoShape 85"/>
          <p:cNvSpPr>
            <a:spLocks noChangeArrowheads="1"/>
          </p:cNvSpPr>
          <p:nvPr/>
        </p:nvSpPr>
        <p:spPr bwMode="auto">
          <a:xfrm rot="17453603" flipH="1">
            <a:off x="3406693" y="3097983"/>
            <a:ext cx="2985837" cy="479144"/>
          </a:xfrm>
          <a:prstGeom prst="leftArrow">
            <a:avLst>
              <a:gd name="adj1" fmla="val 50000"/>
              <a:gd name="adj2" fmla="val 12582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" name="AutoShape 85"/>
          <p:cNvSpPr>
            <a:spLocks noChangeArrowheads="1"/>
          </p:cNvSpPr>
          <p:nvPr/>
        </p:nvSpPr>
        <p:spPr bwMode="auto">
          <a:xfrm rot="19912998" flipH="1">
            <a:off x="2705223" y="4374421"/>
            <a:ext cx="3346087" cy="736579"/>
          </a:xfrm>
          <a:prstGeom prst="leftArrow">
            <a:avLst>
              <a:gd name="adj1" fmla="val 50000"/>
              <a:gd name="adj2" fmla="val 12582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857232"/>
            <a:ext cx="9144000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ATMÓSFERA</a:t>
            </a:r>
            <a:endParaRPr lang="es-ES" sz="4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7" name="66 Nube"/>
          <p:cNvSpPr/>
          <p:nvPr/>
        </p:nvSpPr>
        <p:spPr>
          <a:xfrm>
            <a:off x="3786182" y="3143248"/>
            <a:ext cx="5214942" cy="928694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GASES DE EFECTO INVERNADERO (GEI)</a:t>
            </a:r>
            <a:endParaRPr lang="es-ES" spc="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AutoShape 85"/>
          <p:cNvSpPr>
            <a:spLocks noChangeArrowheads="1"/>
          </p:cNvSpPr>
          <p:nvPr/>
        </p:nvSpPr>
        <p:spPr bwMode="auto">
          <a:xfrm rot="4044271" flipH="1">
            <a:off x="-319679" y="3929368"/>
            <a:ext cx="3535881" cy="427857"/>
          </a:xfrm>
          <a:prstGeom prst="leftArrow">
            <a:avLst>
              <a:gd name="adj1" fmla="val 50000"/>
              <a:gd name="adj2" fmla="val 12582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" name="77 Elipse"/>
          <p:cNvSpPr/>
          <p:nvPr/>
        </p:nvSpPr>
        <p:spPr>
          <a:xfrm>
            <a:off x="5357818" y="6500834"/>
            <a:ext cx="285752" cy="2857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4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9" name="28 Nube"/>
          <p:cNvSpPr/>
          <p:nvPr/>
        </p:nvSpPr>
        <p:spPr>
          <a:xfrm rot="234598">
            <a:off x="800325" y="3227345"/>
            <a:ext cx="2484087" cy="51124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Nube"/>
          <p:cNvSpPr/>
          <p:nvPr/>
        </p:nvSpPr>
        <p:spPr>
          <a:xfrm>
            <a:off x="214282" y="3429000"/>
            <a:ext cx="3003683" cy="684669"/>
          </a:xfrm>
          <a:prstGeom prst="cloud">
            <a:avLst/>
          </a:prstGeom>
          <a:solidFill>
            <a:srgbClr val="9ABCE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dirty="0" smtClean="0">
                <a:solidFill>
                  <a:schemeClr val="tx1"/>
                </a:solidFill>
                <a:latin typeface="Comic Sans MS" pitchFamily="66" charset="0"/>
              </a:rPr>
              <a:t>Energía reflejada</a:t>
            </a:r>
            <a:endParaRPr lang="es-ES" sz="1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2000232" y="5786454"/>
            <a:ext cx="776294" cy="223838"/>
          </a:xfrm>
          <a:prstGeom prst="ellipse">
            <a:avLst/>
          </a:prstGeom>
          <a:solidFill>
            <a:srgbClr val="F1E11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21 Marcador de contenido" descr="sol-06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785794"/>
            <a:ext cx="1857356" cy="1714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42" grpId="0" animBg="1"/>
      <p:bldP spid="43" grpId="0" animBg="1"/>
      <p:bldP spid="44" grpId="0" animBg="1"/>
      <p:bldP spid="63" grpId="0" animBg="1"/>
      <p:bldP spid="64" grpId="0" animBg="1"/>
      <p:bldP spid="65" grpId="0" animBg="1"/>
      <p:bldP spid="39" grpId="0" animBg="1"/>
      <p:bldP spid="66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41" grpId="0" animBg="1"/>
      <p:bldP spid="67" grpId="0" animBg="1"/>
      <p:bldP spid="9" grpId="0" animBg="1"/>
      <p:bldP spid="78" grpId="0" animBg="1"/>
      <p:bldP spid="29" grpId="0" animBg="1"/>
      <p:bldP spid="31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29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         </a:t>
            </a:r>
            <a:r>
              <a:rPr lang="es-ES" sz="3200" dirty="0" smtClean="0">
                <a:latin typeface="Comic Sans MS" pitchFamily="66" charset="0"/>
              </a:rPr>
              <a:t>¿CUALES  SON  LOS  GASES  DE </a:t>
            </a:r>
            <a:br>
              <a:rPr lang="es-ES" sz="3200" dirty="0" smtClean="0">
                <a:latin typeface="Comic Sans MS" pitchFamily="66" charset="0"/>
              </a:rPr>
            </a:br>
            <a:r>
              <a:rPr lang="es-ES" sz="3200" dirty="0" smtClean="0">
                <a:latin typeface="Comic Sans MS" pitchFamily="66" charset="0"/>
              </a:rPr>
              <a:t>        EFECTO  INVERNADERO?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85720" y="285728"/>
            <a:ext cx="785818" cy="50006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0" y="1142984"/>
            <a:ext cx="9144000" cy="57150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VACA flatulen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857364"/>
            <a:ext cx="2457450" cy="2295528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7000892" y="1357298"/>
            <a:ext cx="157163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METANO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9" name="8 Imagen" descr="foga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571744"/>
            <a:ext cx="1785950" cy="1357322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571472" y="1357298"/>
            <a:ext cx="2071702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DIOXIDO DE CARBONO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1" name="10 Nube"/>
          <p:cNvSpPr/>
          <p:nvPr/>
        </p:nvSpPr>
        <p:spPr>
          <a:xfrm>
            <a:off x="857224" y="2285992"/>
            <a:ext cx="357190" cy="35719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Nube"/>
          <p:cNvSpPr/>
          <p:nvPr/>
        </p:nvSpPr>
        <p:spPr>
          <a:xfrm>
            <a:off x="1276328" y="2143116"/>
            <a:ext cx="366714" cy="34766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Nube"/>
          <p:cNvSpPr/>
          <p:nvPr/>
        </p:nvSpPr>
        <p:spPr>
          <a:xfrm>
            <a:off x="1714480" y="2285992"/>
            <a:ext cx="285752" cy="35719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 descr="cc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881" y="2071679"/>
            <a:ext cx="1908375" cy="1818452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3643306" y="1428736"/>
            <a:ext cx="1714512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CFCS</a:t>
            </a:r>
            <a:endParaRPr lang="es-ES" dirty="0">
              <a:latin typeface="Comic Sans MS" pitchFamily="66" charset="0"/>
            </a:endParaRP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1428728" y="4572008"/>
          <a:ext cx="2143140" cy="1357390"/>
        </p:xfrm>
        <a:graphic>
          <a:graphicData uri="http://schemas.openxmlformats.org/presentationml/2006/ole">
            <p:oleObj spid="_x0000_s28674" name="CorelDRAW" r:id="rId6" imgW="4599360" imgH="2977200" progId="">
              <p:embed/>
            </p:oleObj>
          </a:graphicData>
        </a:graphic>
      </p:graphicFrame>
      <p:pic>
        <p:nvPicPr>
          <p:cNvPr id="16" name="Picture 29" descr="auto cop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4000504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 redondeado"/>
          <p:cNvSpPr/>
          <p:nvPr/>
        </p:nvSpPr>
        <p:spPr>
          <a:xfrm>
            <a:off x="1428728" y="6000768"/>
            <a:ext cx="2071702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OXIDOS DE NITROGENO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8" name="17 Imagen" descr="aguahirviendo_thum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4273162"/>
            <a:ext cx="2307741" cy="1884759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9" name="18 Rectángulo redondeado"/>
          <p:cNvSpPr/>
          <p:nvPr/>
        </p:nvSpPr>
        <p:spPr>
          <a:xfrm>
            <a:off x="4857752" y="6215082"/>
            <a:ext cx="228601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VAPOR DE AGUA</a:t>
            </a:r>
            <a:endParaRPr lang="es-E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¿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Qué es el Calentamiento</a:t>
            </a:r>
            <a:r>
              <a:rPr kumimoji="0" lang="es-E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Global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14282" y="285728"/>
            <a:ext cx="714380" cy="428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6" descr="warm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714" y="3356992"/>
            <a:ext cx="9351835" cy="34590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2 Rectángulo redondeado"/>
          <p:cNvSpPr/>
          <p:nvPr/>
        </p:nvSpPr>
        <p:spPr>
          <a:xfrm>
            <a:off x="4113111" y="4159265"/>
            <a:ext cx="2592287" cy="698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endParaRPr kumimoji="1" lang="es-AR" altLang="ja-JP" b="1" dirty="0" smtClean="0">
              <a:solidFill>
                <a:schemeClr val="accent2"/>
              </a:solidFill>
              <a:ea typeface="ＭＳ Ｐゴシック" pitchFamily="50" charset="-128"/>
            </a:endParaRPr>
          </a:p>
          <a:p>
            <a:pPr algn="ctr">
              <a:lnSpc>
                <a:spcPct val="85000"/>
              </a:lnSpc>
            </a:pPr>
            <a:r>
              <a:rPr kumimoji="1" lang="es-AR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El </a:t>
            </a:r>
            <a:r>
              <a:rPr kumimoji="1" lang="es-AR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calor queda </a:t>
            </a:r>
            <a:r>
              <a:rPr kumimoji="1" lang="es-AR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atrapado  </a:t>
            </a:r>
            <a:r>
              <a:rPr kumimoji="1" lang="es-AR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por </a:t>
            </a:r>
            <a:r>
              <a:rPr kumimoji="1" lang="es-AR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mas tiempo</a:t>
            </a:r>
            <a:endParaRPr lang="es-AR" sz="16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/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708576" y="3356992"/>
            <a:ext cx="1152128" cy="5904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Envía energía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14282" y="3789040"/>
            <a:ext cx="2880320" cy="915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AR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Al haber más GEI en el aire, la temperatura de la tierra es mayor.</a:t>
            </a:r>
            <a:endParaRPr kumimoji="1" lang="en-US" altLang="ja-JP" sz="1600" b="1" dirty="0">
              <a:solidFill>
                <a:schemeClr val="accent2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493">
            <a:off x="6039899" y="5850956"/>
            <a:ext cx="1541925" cy="90872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784"/>
            <a:ext cx="2571736" cy="2368340"/>
          </a:xfrm>
          <a:prstGeom prst="ellipse">
            <a:avLst/>
          </a:prstGeom>
          <a:ln w="3175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23 Llamada de nube"/>
          <p:cNvSpPr/>
          <p:nvPr/>
        </p:nvSpPr>
        <p:spPr>
          <a:xfrm>
            <a:off x="2928926" y="1071546"/>
            <a:ext cx="5072098" cy="2304826"/>
          </a:xfrm>
          <a:prstGeom prst="cloudCallout">
            <a:avLst>
              <a:gd name="adj1" fmla="val -64945"/>
              <a:gd name="adj2" fmla="val -17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AR" altLang="ja-JP" sz="1600" dirty="0" smtClean="0">
              <a:latin typeface="Comic Sans MS" pitchFamily="66" charset="0"/>
              <a:ea typeface="HGP創英角ﾎﾟｯﾌﾟ体" pitchFamily="50" charset="-128"/>
            </a:endParaRPr>
          </a:p>
          <a:p>
            <a:pPr algn="ctr"/>
            <a:endParaRPr kumimoji="1" lang="es-AR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HGP創英角ﾎﾟｯﾌﾟ体" pitchFamily="50" charset="-128"/>
            </a:endParaRPr>
          </a:p>
          <a:p>
            <a:pPr algn="ctr"/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Es el aumento de la temperatura a causa del efecto invernadero artificial. </a:t>
            </a:r>
            <a:r>
              <a:rPr lang="es-ES_trad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C4C1E4"/>
            </a:gs>
            <a:gs pos="20000">
              <a:srgbClr val="BCB2D6"/>
            </a:gs>
            <a:gs pos="0">
              <a:schemeClr val="accent4">
                <a:lumMod val="60000"/>
                <a:lumOff val="40000"/>
              </a:schemeClr>
            </a:gs>
            <a:gs pos="59000">
              <a:srgbClr val="D4DEFF"/>
            </a:gs>
            <a:gs pos="74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 descr="Que es la bas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28868"/>
            <a:ext cx="3469800" cy="2857520"/>
          </a:xfrm>
          <a:prstGeom prst="rect">
            <a:avLst/>
          </a:prstGeom>
          <a:ln w="28575">
            <a:solidFill>
              <a:srgbClr val="F0A6EB"/>
            </a:solidFill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143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  <a:sym typeface="Wingdings" pitchFamily="2" charset="2"/>
              </a:rPr>
              <a:t> </a:t>
            </a:r>
            <a:r>
              <a:rPr kumimoji="1" lang="en-US" altLang="ja-JP" sz="3600" dirty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	</a:t>
            </a:r>
            <a:r>
              <a:rPr kumimoji="1" lang="en-US" altLang="ja-JP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¿</a:t>
            </a:r>
            <a:r>
              <a:rPr kumimoji="1" lang="es-ES" altLang="ja-JP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Que</a:t>
            </a:r>
            <a:r>
              <a:rPr kumimoji="1" lang="en-US" altLang="ja-JP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 actividades </a:t>
            </a:r>
            <a:r>
              <a:rPr kumimoji="1" lang="en-US" altLang="ja-JP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generan </a:t>
            </a:r>
            <a:r>
              <a:rPr kumimoji="1" lang="en-US" altLang="ja-JP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50" charset="-128"/>
              </a:rPr>
              <a:t>GEI?</a:t>
            </a:r>
            <a:endParaRPr lang="es-E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179512" y="476672"/>
            <a:ext cx="792088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-12326" y="1221458"/>
            <a:ext cx="9156326" cy="9216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spc="300" dirty="0" smtClean="0">
                <a:latin typeface="Comic Sans MS" pitchFamily="66" charset="0"/>
              </a:rPr>
              <a:t>GEI : GASES  DE  EFECTO  INVERNADERO</a:t>
            </a:r>
            <a:endParaRPr lang="es-ES" sz="2800" spc="300" dirty="0">
              <a:latin typeface="Comic Sans MS" pitchFamily="66" charset="0"/>
            </a:endParaRPr>
          </a:p>
        </p:txBody>
      </p:sp>
      <p:pic>
        <p:nvPicPr>
          <p:cNvPr id="28" name="27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3857628"/>
            <a:ext cx="2000264" cy="2928958"/>
          </a:xfrm>
          <a:prstGeom prst="rect">
            <a:avLst/>
          </a:prstGeom>
          <a:ln>
            <a:solidFill>
              <a:srgbClr val="F0A6EB"/>
            </a:solidFill>
          </a:ln>
        </p:spPr>
      </p:pic>
      <p:pic>
        <p:nvPicPr>
          <p:cNvPr id="29" name="28 Imagen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857628"/>
            <a:ext cx="2500330" cy="2928958"/>
          </a:xfrm>
          <a:prstGeom prst="rect">
            <a:avLst/>
          </a:prstGeom>
          <a:ln>
            <a:solidFill>
              <a:srgbClr val="F0A6EB"/>
            </a:solidFill>
          </a:ln>
        </p:spPr>
      </p:pic>
      <p:sp>
        <p:nvSpPr>
          <p:cNvPr id="30" name="29 Flecha derecha"/>
          <p:cNvSpPr/>
          <p:nvPr/>
        </p:nvSpPr>
        <p:spPr>
          <a:xfrm>
            <a:off x="6500826" y="5143512"/>
            <a:ext cx="571504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071538" y="5429264"/>
            <a:ext cx="1785950" cy="50006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s-AR" sz="26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BASURA</a:t>
            </a:r>
            <a:endParaRPr kumimoji="0" lang="es-ES" sz="26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4143372" y="3071810"/>
            <a:ext cx="4786346" cy="50006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es-AR" sz="26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TALA DE ARBOLES</a:t>
            </a:r>
            <a:endParaRPr kumimoji="0" lang="es-ES" sz="26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6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408</Words>
  <Application>Microsoft Office PowerPoint</Application>
  <PresentationFormat>Presentación en pantalla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Tema de Office</vt:lpstr>
      <vt:lpstr>ｸﾘｯﾌﾟ</vt:lpstr>
      <vt:lpstr>CorelDRAW</vt:lpstr>
      <vt:lpstr>PENSEMOS ENTRE TODOS EN EL CAMBIO CLIMATICO</vt:lpstr>
      <vt:lpstr>     ¿Que es un sistema climático?</vt:lpstr>
      <vt:lpstr>         ¿Qué es la Atmósfera?</vt:lpstr>
      <vt:lpstr>CAPAS DE LA ATMOSFERA</vt:lpstr>
      <vt:lpstr>Diapositiva 5</vt:lpstr>
      <vt:lpstr>         ¿Qué es el efecto invernadero?</vt:lpstr>
      <vt:lpstr>         ¿CUALES  SON  LOS  GASES  DE          EFECTO  INVERNADERO?</vt:lpstr>
      <vt:lpstr>Diapositiva 8</vt:lpstr>
      <vt:lpstr>  ¿Que actividades generan GEI?</vt:lpstr>
      <vt:lpstr>Diapositiva 10</vt:lpstr>
      <vt:lpstr>Diapositiva 11</vt:lpstr>
      <vt:lpstr>Diapositiva 12</vt:lpstr>
      <vt:lpstr>EFECTOS Y CONSECUENCIAS</vt:lpstr>
      <vt:lpstr>EFECTOS Y CONSECUENCIAS</vt:lpstr>
      <vt:lpstr>  EL CAMBIO CLIMÁTICO  Responsabilidad individual</vt:lpstr>
      <vt:lpstr>Queda mucho por hacer. Todos tenemos la responsabilidad de lograr cambios</vt:lpstr>
      <vt:lpstr>Diapositiva 17</vt:lpstr>
    </vt:vector>
  </TitlesOfParts>
  <Company>Oficina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</dc:creator>
  <cp:lastModifiedBy>Mar</cp:lastModifiedBy>
  <cp:revision>203</cp:revision>
  <dcterms:created xsi:type="dcterms:W3CDTF">2012-07-08T22:33:16Z</dcterms:created>
  <dcterms:modified xsi:type="dcterms:W3CDTF">2016-01-22T19:52:58Z</dcterms:modified>
</cp:coreProperties>
</file>